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1" r:id="rId7"/>
    <p:sldId id="260" r:id="rId8"/>
  </p:sldIdLst>
  <p:sldSz cx="10080625" cy="7559675"/>
  <p:notesSz cx="7559675" cy="10691813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234" y="-178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30488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907164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304880"/>
            <a:ext cx="907164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430488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430488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30488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430488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52680" y="430488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907164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4304880"/>
            <a:ext cx="907164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04000" y="430488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152680" y="4304880"/>
            <a:ext cx="442692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04000" y="430488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571200" y="430488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638040" y="4304880"/>
            <a:ext cx="2920680" cy="2315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lt-L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lt-LT" sz="4400" b="0" strike="noStrike" spc="-1">
                <a:latin typeface="Arial"/>
              </a:rPr>
              <a:t>Pavadinimas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032360" y="3854520"/>
            <a:ext cx="5183640" cy="96948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pPr marL="432000" indent="-324000" algn="r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3200" b="0" strike="noStrike" spc="-1">
                <a:latin typeface="Arial"/>
              </a:rPr>
              <a:t>Pirmas struktūros lygis</a:t>
            </a:r>
          </a:p>
          <a:p>
            <a:pPr marL="864000" lvl="1" indent="-324000" algn="r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2800" b="0" strike="noStrike" spc="-1">
                <a:latin typeface="Arial"/>
              </a:rPr>
              <a:t>Antras struktūros lygis</a:t>
            </a:r>
          </a:p>
          <a:p>
            <a:pPr marL="1296000" lvl="2" indent="-288000" algn="r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400" b="0" strike="noStrike" spc="-1">
                <a:latin typeface="Arial"/>
              </a:rPr>
              <a:t>Trečias struktūros lygis</a:t>
            </a:r>
          </a:p>
          <a:p>
            <a:pPr marL="1728000" lvl="3" indent="-216000" algn="r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2000" b="0" strike="noStrike" spc="-1">
                <a:latin typeface="Arial"/>
              </a:rPr>
              <a:t>Ketvirtas struktūros lygis</a:t>
            </a:r>
          </a:p>
          <a:p>
            <a:pPr marL="2160000" lvl="4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strike="noStrike" spc="-1">
                <a:latin typeface="Arial"/>
              </a:rPr>
              <a:t>Penktas struktūros lygis</a:t>
            </a:r>
          </a:p>
          <a:p>
            <a:pPr marL="2592000" lvl="5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strike="noStrike" spc="-1">
                <a:latin typeface="Arial"/>
              </a:rPr>
              <a:t>Šeštas struktūros lygis</a:t>
            </a:r>
          </a:p>
          <a:p>
            <a:pPr marL="3024000" lvl="6" indent="-216000" algn="r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strike="noStrike" spc="-1">
                <a:latin typeface="Arial"/>
              </a:rPr>
              <a:t>Septintas struktūros lygis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0" y="7200000"/>
            <a:ext cx="2348280" cy="233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lt-LT" sz="1400" b="0" strike="noStrike" spc="-1">
                <a:latin typeface="Arial"/>
              </a:rPr>
              <a:t>&lt;data ir laikas&gt;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7200000"/>
            <a:ext cx="3195000" cy="1724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lt-LT" sz="1400" b="0" strike="noStrike" spc="-1">
                <a:latin typeface="Arial"/>
              </a:rPr>
              <a:t>&lt;puslapinė poraštė&gt;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9288000" y="7236000"/>
            <a:ext cx="648000" cy="288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E922C389-732C-4EE7-A731-B8DF1C32F8E6}" type="slidenum">
              <a:rPr lang="lt-LT" sz="1400" b="0" strike="noStrike" spc="-1">
                <a:latin typeface="Arial"/>
              </a:rPr>
              <a:t>‹#›</a:t>
            </a:fld>
            <a:endParaRPr lang="lt-LT" sz="14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lt-LT" sz="4400" b="0" strike="noStrike" spc="-1">
                <a:latin typeface="Arial"/>
              </a:rPr>
              <a:t>Pavadinimas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854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3200" b="0" strike="noStrike" spc="-1">
                <a:latin typeface="Arial"/>
              </a:rPr>
              <a:t>Pirmas struktūros lygis</a:t>
            </a:r>
          </a:p>
          <a:p>
            <a:pPr marL="864000" lvl="1" indent="-324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2800" b="0" strike="noStrike" spc="-1">
                <a:latin typeface="Arial"/>
              </a:rPr>
              <a:t>Antras struktūros lygis</a:t>
            </a:r>
          </a:p>
          <a:p>
            <a:pPr marL="1296000" lvl="2" indent="-288000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400" b="0" strike="noStrike" spc="-1">
                <a:latin typeface="Arial"/>
              </a:rPr>
              <a:t>Trečias struktūros lygis</a:t>
            </a:r>
          </a:p>
          <a:p>
            <a:pPr marL="1728000" lvl="3" indent="-216000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2000" b="0" strike="noStrike" spc="-1">
                <a:latin typeface="Arial"/>
              </a:rPr>
              <a:t>Ketvirtas struktūros lygis</a:t>
            </a:r>
          </a:p>
          <a:p>
            <a:pPr marL="2160000" lvl="4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strike="noStrike" spc="-1">
                <a:latin typeface="Arial"/>
              </a:rPr>
              <a:t>Penktas struktūros lygis</a:t>
            </a:r>
          </a:p>
          <a:p>
            <a:pPr marL="2592000" lvl="5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strike="noStrike" spc="-1">
                <a:latin typeface="Arial"/>
              </a:rPr>
              <a:t>Šeštas struktūros lygis</a:t>
            </a:r>
          </a:p>
          <a:p>
            <a:pPr marL="3024000" lvl="6" indent="-216000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strike="noStrike" spc="-1">
                <a:latin typeface="Arial"/>
              </a:rPr>
              <a:t>Septintas struktūros lygis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27720" y="727200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lt-LT" sz="1400" b="0" strike="noStrike" spc="-1">
                <a:latin typeface="Arial"/>
              </a:rPr>
              <a:t>&lt;data ir laikas&gt;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447360" y="7272000"/>
            <a:ext cx="319500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lt-LT" sz="1400" b="0" strike="noStrike" spc="-1">
                <a:latin typeface="Arial"/>
              </a:rPr>
              <a:t>&lt;puslapinė poraštė&gt;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587720" y="7254720"/>
            <a:ext cx="2348280" cy="521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52A8132C-0080-4A65-B31B-7C4FC188D3B2}" type="slidenum">
              <a:rPr lang="lt-LT" sz="1400" b="0" strike="noStrike" spc="-1">
                <a:latin typeface="Arial"/>
              </a:rPr>
              <a:t>‹#›</a:t>
            </a:fld>
            <a:endParaRPr lang="lt-LT" sz="14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288000" y="1368000"/>
            <a:ext cx="8927640" cy="259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lt-LT" sz="4000" b="1" strike="noStrike" spc="-1">
                <a:latin typeface="Arial"/>
              </a:rPr>
              <a:t>SVEIKAS AŠ, SVEIKAS TU-</a:t>
            </a:r>
            <a:r>
              <a:t/>
            </a:r>
            <a:br/>
            <a:r>
              <a:rPr lang="lt-LT" sz="4000" b="1" strike="noStrike" spc="-1">
                <a:latin typeface="Arial"/>
              </a:rPr>
              <a:t>BŪKIME SVEIKI KARTU!!!</a:t>
            </a:r>
            <a:r>
              <a:t/>
            </a:r>
            <a:br/>
            <a:r>
              <a:rPr lang="lt-LT" sz="2600" b="0" strike="noStrike" spc="-1">
                <a:latin typeface="Arial"/>
              </a:rPr>
              <a:t>(prevencinė programa)</a:t>
            </a:r>
          </a:p>
        </p:txBody>
      </p:sp>
      <p:sp>
        <p:nvSpPr>
          <p:cNvPr id="83" name="TextShape 2"/>
          <p:cNvSpPr txBox="1"/>
          <p:nvPr/>
        </p:nvSpPr>
        <p:spPr>
          <a:xfrm>
            <a:off x="4032360" y="4712400"/>
            <a:ext cx="5183640" cy="183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lt-LT" sz="3200" b="0" strike="noStrike" spc="-1" dirty="0">
              <a:latin typeface="Arial"/>
            </a:endParaRPr>
          </a:p>
          <a:p>
            <a:pPr algn="ctr"/>
            <a:r>
              <a:rPr lang="lt-LT" sz="1600" b="0" strike="noStrike" spc="-1" dirty="0">
                <a:latin typeface="Arial"/>
              </a:rPr>
              <a:t>Palangos lopšelis darželis „Nykštukas“</a:t>
            </a:r>
          </a:p>
          <a:p>
            <a:pPr algn="ctr"/>
            <a:r>
              <a:rPr lang="lt-LT" sz="1600" b="0" strike="noStrike" spc="-1" dirty="0">
                <a:latin typeface="Arial"/>
              </a:rPr>
              <a:t>Violeta Petravičienė</a:t>
            </a:r>
          </a:p>
          <a:p>
            <a:pPr algn="ctr"/>
            <a:r>
              <a:rPr lang="lt-LT" sz="1600" b="0" strike="noStrike" spc="-1" dirty="0">
                <a:latin typeface="Arial"/>
              </a:rPr>
              <a:t>Loreta </a:t>
            </a:r>
            <a:r>
              <a:rPr lang="lt-LT" sz="1600" b="0" strike="noStrike" spc="-1" dirty="0" err="1">
                <a:latin typeface="Arial"/>
              </a:rPr>
              <a:t>Griganavičiūtė</a:t>
            </a:r>
            <a:endParaRPr lang="lt-LT" sz="1600" b="0" strike="noStrike" spc="-1" dirty="0">
              <a:latin typeface="Arial"/>
            </a:endParaRPr>
          </a:p>
          <a:p>
            <a:pPr algn="ctr"/>
            <a:r>
              <a:rPr lang="lt-LT" sz="1400" b="0" strike="noStrike" spc="-1" dirty="0">
                <a:latin typeface="Arial"/>
              </a:rPr>
              <a:t>2021 12 09</a:t>
            </a:r>
          </a:p>
        </p:txBody>
      </p:sp>
      <p:pic>
        <p:nvPicPr>
          <p:cNvPr id="84" name="Paveikslėlis 83"/>
          <p:cNvPicPr/>
          <p:nvPr/>
        </p:nvPicPr>
        <p:blipFill>
          <a:blip r:embed="rId2"/>
          <a:stretch/>
        </p:blipFill>
        <p:spPr>
          <a:xfrm>
            <a:off x="1209960" y="4752000"/>
            <a:ext cx="1266840" cy="126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lt-LT" sz="4400" b="0" strike="noStrike" spc="-1"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504000" y="1769040"/>
            <a:ext cx="9071640" cy="485496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lIns="0" tIns="0" rIns="0" bIns="0">
            <a:normAutofit/>
          </a:bodyPr>
          <a:lstStyle/>
          <a:p>
            <a:pPr algn="ctr">
              <a:spcAft>
                <a:spcPts val="1417"/>
              </a:spcAft>
            </a:pPr>
            <a:r>
              <a:rPr lang="lt-LT" sz="2400" b="0" strike="noStrike" spc="-1">
                <a:latin typeface="Arial"/>
              </a:rPr>
              <a:t>        </a:t>
            </a:r>
          </a:p>
          <a:p>
            <a:pPr algn="ctr">
              <a:spcAft>
                <a:spcPts val="1417"/>
              </a:spcAft>
            </a:pPr>
            <a:r>
              <a:rPr lang="lt-LT" sz="2800" b="0" strike="noStrike" spc="-1">
                <a:latin typeface="Arial"/>
              </a:rPr>
              <a:t>Sveikata– unikali vertybė, gamtos dovanota žmogui. </a:t>
            </a:r>
          </a:p>
          <a:p>
            <a:pPr algn="ctr">
              <a:spcAft>
                <a:spcPts val="1417"/>
              </a:spcAft>
            </a:pPr>
            <a:r>
              <a:rPr lang="lt-LT" sz="2800" b="0" strike="noStrike" spc="-1">
                <a:latin typeface="Arial"/>
              </a:rPr>
              <a:t> Vaikai įgydami žinių apie sveiką gyvenseną, išmoksta save pažinti,  būti savarankiškais. </a:t>
            </a:r>
          </a:p>
          <a:p>
            <a:pPr algn="ctr">
              <a:spcAft>
                <a:spcPts val="1417"/>
              </a:spcAft>
            </a:pPr>
            <a:r>
              <a:rPr lang="lt-LT" sz="2800" b="0" strike="noStrike" spc="-1">
                <a:latin typeface="Arial"/>
              </a:rPr>
              <a:t> Būdamas gamtoje, sportuodamas, žaisdamas, susipažinęs su vaistažolėmis ir jų paskirtimi, sužinos jų naudą. </a:t>
            </a:r>
          </a:p>
          <a:p>
            <a:pPr algn="ctr">
              <a:spcAft>
                <a:spcPts val="1417"/>
              </a:spcAft>
            </a:pPr>
            <a:r>
              <a:rPr lang="lt-LT" sz="2800" b="0" strike="noStrike" spc="-1">
                <a:latin typeface="Arial"/>
              </a:rPr>
              <a:t> Sveikas vaikas – tai aktyvus, linksmas, geranoriškai nusiteikęs    aplinkinių atžvilgiu. </a:t>
            </a:r>
          </a:p>
        </p:txBody>
      </p:sp>
      <p:pic>
        <p:nvPicPr>
          <p:cNvPr id="87" name="Paveikslėlis 86"/>
          <p:cNvPicPr/>
          <p:nvPr/>
        </p:nvPicPr>
        <p:blipFill>
          <a:blip r:embed="rId2"/>
          <a:stretch/>
        </p:blipFill>
        <p:spPr>
          <a:xfrm>
            <a:off x="5472000" y="6192000"/>
            <a:ext cx="631080" cy="91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504360" y="360000"/>
            <a:ext cx="9071640" cy="2160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lt-LT" sz="2200" b="1" strike="noStrike" spc="-1">
                <a:latin typeface="Arial"/>
              </a:rPr>
              <a:t>Tikslas – </a:t>
            </a:r>
            <a:r>
              <a:t/>
            </a:r>
            <a:br/>
            <a:r>
              <a:rPr lang="lt-LT" sz="2000" b="1" strike="noStrike" spc="-1">
                <a:latin typeface="Arial"/>
              </a:rPr>
              <a:t> </a:t>
            </a:r>
            <a:r>
              <a:t/>
            </a:r>
            <a:br/>
            <a:r>
              <a:rPr lang="lt-LT" sz="2200" b="0" strike="noStrike" spc="-1">
                <a:latin typeface="Arial"/>
              </a:rPr>
              <a:t>padėti vaikams įgyti bendrą sveikatos suvokimą, </a:t>
            </a:r>
            <a:r>
              <a:t/>
            </a:r>
            <a:br/>
            <a:r>
              <a:rPr lang="lt-LT" sz="2200" b="0" strike="noStrike" spc="-1">
                <a:latin typeface="Arial"/>
              </a:rPr>
              <a:t>išsiugdyti sveikatai naudingus gebėjimus, įpročius bei nuostatas, </a:t>
            </a:r>
            <a:r>
              <a:t/>
            </a:r>
            <a:br/>
            <a:r>
              <a:rPr lang="lt-LT" sz="2200" b="0" strike="noStrike" spc="-1">
                <a:latin typeface="Arial"/>
              </a:rPr>
              <a:t>atsakomybę už savo ir kitų sveikatą.</a:t>
            </a:r>
          </a:p>
        </p:txBody>
      </p:sp>
      <p:sp>
        <p:nvSpPr>
          <p:cNvPr id="89" name="TextShape 2"/>
          <p:cNvSpPr txBox="1"/>
          <p:nvPr/>
        </p:nvSpPr>
        <p:spPr>
          <a:xfrm>
            <a:off x="504360" y="2951280"/>
            <a:ext cx="9071640" cy="331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just"/>
            <a:r>
              <a:rPr lang="lt-LT" sz="2200" b="1" strike="noStrike" spc="-1" dirty="0">
                <a:latin typeface="Arial"/>
              </a:rPr>
              <a:t>Uždaviniai</a:t>
            </a:r>
          </a:p>
          <a:p>
            <a:pPr algn="just"/>
            <a:endParaRPr lang="lt-LT" sz="2200" b="1" strike="noStrike" spc="-1" dirty="0">
              <a:latin typeface="Arial"/>
            </a:endParaRPr>
          </a:p>
          <a:p>
            <a:pPr algn="just"/>
            <a:r>
              <a:rPr lang="lt-LT" sz="2200" b="0" strike="noStrike" spc="-1" dirty="0">
                <a:latin typeface="Arial"/>
              </a:rPr>
              <a:t>Ugdyti ir puoselėti vaikų norą gyventi sveikai. </a:t>
            </a:r>
          </a:p>
          <a:p>
            <a:pPr algn="just"/>
            <a:r>
              <a:rPr lang="lt-LT" sz="2200" b="0" strike="noStrike" spc="-1" dirty="0">
                <a:latin typeface="Arial"/>
              </a:rPr>
              <a:t>Gilinti vaiko žinias apie maisto ir mitybos poveikį sveikatai. </a:t>
            </a:r>
          </a:p>
          <a:p>
            <a:pPr algn="just"/>
            <a:r>
              <a:rPr lang="lt-LT" sz="2200" b="0" strike="noStrike" spc="-1" dirty="0">
                <a:latin typeface="Arial"/>
              </a:rPr>
              <a:t>Skatinti rūpintis savo </a:t>
            </a:r>
            <a:r>
              <a:rPr lang="lt-LT" sz="2200" b="0" strike="noStrike" spc="-1" dirty="0" err="1">
                <a:latin typeface="Arial"/>
              </a:rPr>
              <a:t>kūn</a:t>
            </a:r>
            <a:r>
              <a:rPr lang="en-GB" sz="2200" b="0" strike="noStrike" spc="-1" dirty="0">
                <a:latin typeface="Arial"/>
              </a:rPr>
              <a:t>u</a:t>
            </a:r>
            <a:r>
              <a:rPr lang="lt-LT" sz="2200" b="0" strike="noStrike" spc="-1" dirty="0">
                <a:latin typeface="Arial"/>
              </a:rPr>
              <a:t> ir sveikata, palaikyti norą judėti, įgyti patirtį įvairioje fizinėje veikloje.  </a:t>
            </a:r>
          </a:p>
          <a:p>
            <a:pPr algn="just"/>
            <a:r>
              <a:rPr lang="lt-LT" sz="2200" b="0" strike="noStrike" spc="-1" dirty="0">
                <a:latin typeface="Arial"/>
              </a:rPr>
              <a:t>Patirtus įspūdžius, atradimus išreikšti taikant meno ir kalbos raiškos priemones. </a:t>
            </a:r>
          </a:p>
          <a:p>
            <a:pPr algn="just"/>
            <a:r>
              <a:rPr lang="lt-LT" sz="2200" b="0" strike="noStrike" spc="-1" dirty="0">
                <a:latin typeface="Arial"/>
              </a:rPr>
              <a:t>Skatinti į programą aktyviai įsijungti kitas šalies ikimokyklines įstaigas.</a:t>
            </a:r>
          </a:p>
        </p:txBody>
      </p:sp>
      <p:pic>
        <p:nvPicPr>
          <p:cNvPr id="90" name="Paveikslėlis 89"/>
          <p:cNvPicPr/>
          <p:nvPr/>
        </p:nvPicPr>
        <p:blipFill>
          <a:blip r:embed="rId2"/>
          <a:stretch/>
        </p:blipFill>
        <p:spPr>
          <a:xfrm>
            <a:off x="5670360" y="6057360"/>
            <a:ext cx="737640" cy="1070640"/>
          </a:xfrm>
          <a:prstGeom prst="rect">
            <a:avLst/>
          </a:prstGeom>
          <a:ln>
            <a:noFill/>
          </a:ln>
        </p:spPr>
      </p:pic>
      <p:pic>
        <p:nvPicPr>
          <p:cNvPr id="91" name="Paveikslėlis 90"/>
          <p:cNvPicPr/>
          <p:nvPr/>
        </p:nvPicPr>
        <p:blipFill>
          <a:blip r:embed="rId2"/>
          <a:stretch/>
        </p:blipFill>
        <p:spPr>
          <a:xfrm>
            <a:off x="4852800" y="6120000"/>
            <a:ext cx="691200" cy="1003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504000" y="792000"/>
            <a:ext cx="9071640" cy="1224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lt-LT" sz="2600" b="1" strike="noStrike" spc="-1">
                <a:latin typeface="Arial"/>
              </a:rPr>
              <a:t>Prevencinės programos veiklos: </a:t>
            </a:r>
          </a:p>
        </p:txBody>
      </p:sp>
      <p:sp>
        <p:nvSpPr>
          <p:cNvPr id="93" name="TextShape 2"/>
          <p:cNvSpPr txBox="1"/>
          <p:nvPr/>
        </p:nvSpPr>
        <p:spPr>
          <a:xfrm>
            <a:off x="504000" y="936000"/>
            <a:ext cx="9071640" cy="568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just"/>
            <a:r>
              <a:rPr lang="en-GB" sz="2200" b="0" strike="noStrike" spc="-1" dirty="0">
                <a:latin typeface="Arial"/>
              </a:rPr>
              <a:t>1.“</a:t>
            </a:r>
            <a:r>
              <a:rPr lang="lt-LT" sz="2200" b="0" strike="noStrike" spc="-1" dirty="0" err="1">
                <a:latin typeface="Arial"/>
              </a:rPr>
              <a:t>Savimasažas“-</a:t>
            </a:r>
            <a:r>
              <a:rPr lang="lt-LT" sz="2200" b="0" strike="noStrike" spc="-1" dirty="0">
                <a:latin typeface="Arial"/>
              </a:rPr>
              <a:t> priemonių pasirinkimas, gaminimas, panaudojimas </a:t>
            </a:r>
            <a:r>
              <a:rPr lang="lt-LT" sz="2200" b="0" strike="noStrike" spc="-1" dirty="0" err="1">
                <a:latin typeface="Arial"/>
              </a:rPr>
              <a:t>savimasažui</a:t>
            </a:r>
            <a:r>
              <a:rPr lang="lt-LT" sz="2200" b="0" strike="noStrike" spc="-1" dirty="0">
                <a:latin typeface="Arial"/>
              </a:rPr>
              <a:t>.</a:t>
            </a:r>
          </a:p>
          <a:p>
            <a:pPr algn="just"/>
            <a:r>
              <a:rPr lang="en-GB" sz="2200" b="0" strike="noStrike" spc="-1" dirty="0">
                <a:latin typeface="Arial"/>
              </a:rPr>
              <a:t>2. A</a:t>
            </a:r>
            <a:r>
              <a:rPr lang="lt-LT" sz="2200" b="0" strike="noStrike" spc="-1" dirty="0" err="1">
                <a:latin typeface="Arial"/>
              </a:rPr>
              <a:t>kcija</a:t>
            </a:r>
            <a:r>
              <a:rPr lang="lt-LT" sz="2200" b="0" strike="noStrike" spc="-1" dirty="0">
                <a:latin typeface="Arial"/>
              </a:rPr>
              <a:t>– „Savaitė be saldumynų“ ir edukacinė valandėlė „Sveikuolių arbatėlė“. </a:t>
            </a:r>
          </a:p>
          <a:p>
            <a:pPr algn="just"/>
            <a:r>
              <a:rPr lang="en-GB" sz="2200" b="0" strike="noStrike" spc="-1" dirty="0">
                <a:latin typeface="Arial"/>
              </a:rPr>
              <a:t>3. S</a:t>
            </a:r>
            <a:r>
              <a:rPr lang="lt-LT" sz="2200" b="0" strike="noStrike" spc="-1" dirty="0" err="1">
                <a:latin typeface="Arial"/>
              </a:rPr>
              <a:t>veikatingumo</a:t>
            </a:r>
            <a:r>
              <a:rPr lang="lt-LT" sz="2200" b="0" strike="noStrike" spc="-1" dirty="0">
                <a:latin typeface="Arial"/>
              </a:rPr>
              <a:t> diena „Sportuok, draugauk ir sveikas auk“. </a:t>
            </a:r>
          </a:p>
          <a:p>
            <a:pPr algn="just"/>
            <a:r>
              <a:rPr lang="en-GB" sz="2200" b="0" strike="noStrike" spc="-1" dirty="0">
                <a:latin typeface="Arial"/>
              </a:rPr>
              <a:t>4. A</a:t>
            </a:r>
            <a:r>
              <a:rPr lang="lt-LT" sz="2200" b="0" strike="noStrike" spc="-1" dirty="0" err="1">
                <a:latin typeface="Arial"/>
              </a:rPr>
              <a:t>kcija</a:t>
            </a:r>
            <a:r>
              <a:rPr lang="lt-LT" sz="2200" b="0" strike="noStrike" spc="-1" dirty="0">
                <a:latin typeface="Arial"/>
              </a:rPr>
              <a:t> „Švari aplinka - gera sveikata“ ir edukacinė sveikatingumo veikla „Higiena- užkrečiamų ligų priešas“. </a:t>
            </a:r>
          </a:p>
          <a:p>
            <a:pPr algn="just"/>
            <a:r>
              <a:rPr lang="en-GB" sz="2200" b="0" strike="noStrike" spc="-1" dirty="0">
                <a:latin typeface="Arial"/>
              </a:rPr>
              <a:t>5. </a:t>
            </a:r>
            <a:r>
              <a:rPr lang="en-GB" sz="2200" b="0" strike="noStrike" spc="-1" dirty="0" err="1">
                <a:latin typeface="Arial"/>
              </a:rPr>
              <a:t>Virtuali</a:t>
            </a:r>
            <a:r>
              <a:rPr lang="en-GB" sz="2200" b="0" strike="noStrike" spc="-1" dirty="0">
                <a:latin typeface="Arial"/>
              </a:rPr>
              <a:t> p</a:t>
            </a:r>
            <a:r>
              <a:rPr lang="lt-LT" sz="2200" b="0" strike="noStrike" spc="-1" dirty="0" err="1">
                <a:latin typeface="Arial"/>
              </a:rPr>
              <a:t>aroda</a:t>
            </a:r>
            <a:r>
              <a:rPr lang="lt-LT" sz="2200" b="0" strike="noStrike" spc="-1" dirty="0">
                <a:latin typeface="Arial"/>
              </a:rPr>
              <a:t> „Sveikas aš, sveikas tu – būkime visi kartu!”.</a:t>
            </a:r>
          </a:p>
          <a:p>
            <a:pPr algn="just"/>
            <a:r>
              <a:rPr lang="en-GB" sz="2200" b="0" strike="noStrike" spc="-1" dirty="0">
                <a:latin typeface="Arial"/>
              </a:rPr>
              <a:t>6. </a:t>
            </a:r>
            <a:r>
              <a:rPr lang="lt-LT" sz="2200" b="0" strike="noStrike" spc="-1" dirty="0">
                <a:latin typeface="Arial"/>
              </a:rPr>
              <a:t>Viktorina „Atpažink sveikus ir nesveikus maisto produktus“</a:t>
            </a:r>
            <a:r>
              <a:rPr lang="lt-LT" sz="1400" b="0" strike="noStrike" spc="-1" dirty="0">
                <a:latin typeface="Arial"/>
              </a:rPr>
              <a:t>.</a:t>
            </a:r>
          </a:p>
        </p:txBody>
      </p:sp>
      <p:pic>
        <p:nvPicPr>
          <p:cNvPr id="94" name="Paveikslėlis 93"/>
          <p:cNvPicPr/>
          <p:nvPr/>
        </p:nvPicPr>
        <p:blipFill>
          <a:blip r:embed="rId2"/>
          <a:stretch/>
        </p:blipFill>
        <p:spPr>
          <a:xfrm>
            <a:off x="5328000" y="5616000"/>
            <a:ext cx="1032480" cy="1498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4000" y="539477"/>
            <a:ext cx="9071640" cy="1440159"/>
          </a:xfrm>
        </p:spPr>
        <p:txBody>
          <a:bodyPr/>
          <a:lstStyle/>
          <a:p>
            <a:r>
              <a:rPr lang="lt-LT" sz="2400" b="1" dirty="0" smtClean="0"/>
              <a:t>              </a:t>
            </a:r>
            <a:r>
              <a:rPr lang="en-US" sz="2400" b="1" dirty="0" smtClean="0"/>
              <a:t>   </a:t>
            </a:r>
            <a:r>
              <a:rPr lang="lt-LT" sz="2400" b="1" dirty="0" smtClean="0"/>
              <a:t> </a:t>
            </a:r>
            <a:r>
              <a:rPr lang="lt-LT" sz="2400" b="1" dirty="0" smtClean="0"/>
              <a:t>Prevencinės programos dalyviai:</a:t>
            </a:r>
            <a:endParaRPr lang="lt-LT" sz="2400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3594973"/>
          </a:xfrm>
        </p:spPr>
        <p:txBody>
          <a:bodyPr/>
          <a:lstStyle/>
          <a:p>
            <a:pPr marL="285750" indent="-285750">
              <a:buFont typeface="Wingdings" pitchFamily="2" charset="2"/>
              <a:buChar char="§"/>
            </a:pPr>
            <a:endParaRPr lang="lt-LT" dirty="0" smtClean="0"/>
          </a:p>
          <a:p>
            <a:pPr marL="285750" indent="-285750">
              <a:buFont typeface="Wingdings" pitchFamily="2" charset="2"/>
              <a:buChar char="§"/>
            </a:pPr>
            <a:endParaRPr lang="lt-LT" dirty="0"/>
          </a:p>
          <a:p>
            <a:r>
              <a:rPr lang="lt-LT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okyklos</a:t>
            </a:r>
            <a:r>
              <a:rPr lang="en-US" dirty="0" smtClean="0"/>
              <a:t> </a:t>
            </a:r>
            <a:r>
              <a:rPr lang="en-US" sz="2000" dirty="0"/>
              <a:t>v</a:t>
            </a:r>
            <a:r>
              <a:rPr lang="lt-LT" sz="2000" dirty="0" err="1" smtClean="0"/>
              <a:t>aikai</a:t>
            </a:r>
            <a:r>
              <a:rPr lang="lt-LT" sz="2000" dirty="0" smtClean="0"/>
              <a:t>, tėvai</a:t>
            </a:r>
            <a:r>
              <a:rPr lang="lt-LT" sz="2000" dirty="0" smtClean="0"/>
              <a:t>, pedagogai.</a:t>
            </a:r>
            <a:endParaRPr lang="lt-LT" sz="2000" dirty="0" smtClean="0"/>
          </a:p>
          <a:p>
            <a:r>
              <a:rPr lang="lt-LT" sz="2000" dirty="0" smtClean="0"/>
              <a:t> Socialiniai </a:t>
            </a:r>
            <a:r>
              <a:rPr lang="lt-LT" sz="2000" dirty="0" smtClean="0"/>
              <a:t>partneriai: </a:t>
            </a:r>
          </a:p>
          <a:p>
            <a:r>
              <a:rPr lang="lt-LT" sz="2000" dirty="0" smtClean="0"/>
              <a:t> Palangos </a:t>
            </a:r>
            <a:r>
              <a:rPr lang="lt-LT" sz="2000" dirty="0" smtClean="0"/>
              <a:t>miesto lopšeliai-darželiai  „Gintarėlis“, „Žilvinas“ „Ąžuoliukas“, “Pasaka“, „Sigutė</a:t>
            </a:r>
            <a:r>
              <a:rPr lang="lt-LT" sz="2000" dirty="0" smtClean="0"/>
              <a:t>“. </a:t>
            </a:r>
            <a:endParaRPr lang="lt-LT" sz="2000" dirty="0" smtClean="0"/>
          </a:p>
          <a:p>
            <a:r>
              <a:rPr lang="lt-LT" sz="2000" dirty="0" smtClean="0"/>
              <a:t> Klaipėdos  miesto </a:t>
            </a:r>
            <a:r>
              <a:rPr lang="lt-LT" sz="2000" dirty="0" smtClean="0"/>
              <a:t>lopšelis –darželis „Linelis“.</a:t>
            </a:r>
          </a:p>
          <a:p>
            <a:r>
              <a:rPr lang="lt-LT" sz="2000" dirty="0" smtClean="0"/>
              <a:t> Rokiškio lopšelis-darželis „Nykštukas“.</a:t>
            </a:r>
            <a:endParaRPr lang="lt-LT" sz="2000" dirty="0" smtClean="0"/>
          </a:p>
          <a:p>
            <a:endParaRPr lang="lt-LT" dirty="0"/>
          </a:p>
        </p:txBody>
      </p:sp>
      <p:pic>
        <p:nvPicPr>
          <p:cNvPr id="4" name="Paveikslėlis 3"/>
          <p:cNvPicPr/>
          <p:nvPr/>
        </p:nvPicPr>
        <p:blipFill>
          <a:blip r:embed="rId2"/>
          <a:stretch/>
        </p:blipFill>
        <p:spPr>
          <a:xfrm>
            <a:off x="791840" y="5868069"/>
            <a:ext cx="792088" cy="1215588"/>
          </a:xfrm>
          <a:prstGeom prst="rect">
            <a:avLst/>
          </a:prstGeom>
          <a:ln>
            <a:noFill/>
          </a:ln>
        </p:spPr>
      </p:pic>
      <p:pic>
        <p:nvPicPr>
          <p:cNvPr id="5" name="Paveikslėlis 4"/>
          <p:cNvPicPr/>
          <p:nvPr/>
        </p:nvPicPr>
        <p:blipFill>
          <a:blip r:embed="rId2"/>
          <a:stretch/>
        </p:blipFill>
        <p:spPr>
          <a:xfrm>
            <a:off x="7991785" y="6244969"/>
            <a:ext cx="720080" cy="811433"/>
          </a:xfrm>
          <a:prstGeom prst="rect">
            <a:avLst/>
          </a:prstGeom>
          <a:ln>
            <a:noFill/>
          </a:ln>
        </p:spPr>
      </p:pic>
      <p:pic>
        <p:nvPicPr>
          <p:cNvPr id="6" name="Paveikslėlis 5"/>
          <p:cNvPicPr/>
          <p:nvPr/>
        </p:nvPicPr>
        <p:blipFill>
          <a:blip r:embed="rId2"/>
          <a:stretch/>
        </p:blipFill>
        <p:spPr>
          <a:xfrm>
            <a:off x="1656000" y="5724052"/>
            <a:ext cx="864032" cy="12430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75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lt-LT" sz="4000" b="0" strike="noStrike" spc="-1" dirty="0" smtClean="0">
                <a:latin typeface="Arial"/>
              </a:rPr>
              <a:t>Ačiū</a:t>
            </a:r>
            <a:r>
              <a:rPr lang="lt-LT" sz="4000" spc="-1" dirty="0">
                <a:latin typeface="Arial"/>
              </a:rPr>
              <a:t> </a:t>
            </a:r>
            <a:r>
              <a:rPr lang="lt-LT" sz="4000" spc="-1" dirty="0" smtClean="0">
                <a:latin typeface="Arial"/>
              </a:rPr>
              <a:t>už dėmesį</a:t>
            </a:r>
            <a:r>
              <a:rPr lang="lt-LT" sz="4000" b="0" strike="noStrike" spc="-1" dirty="0" smtClean="0">
                <a:latin typeface="Arial"/>
              </a:rPr>
              <a:t>!</a:t>
            </a:r>
            <a:r>
              <a:rPr lang="en-US" sz="4000" b="0" strike="noStrike" spc="-1" dirty="0" smtClean="0">
                <a:latin typeface="Arial"/>
              </a:rPr>
              <a:t>!!</a:t>
            </a:r>
            <a:endParaRPr lang="lt-LT" sz="4000" b="0" strike="noStrike" spc="-1" dirty="0">
              <a:latin typeface="Arial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352029" y="1475582"/>
            <a:ext cx="9071640" cy="504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lt-LT" sz="4000" b="0" strike="noStrike" spc="-1" dirty="0">
              <a:latin typeface="Arial"/>
            </a:endParaRPr>
          </a:p>
        </p:txBody>
      </p:sp>
      <p:pic>
        <p:nvPicPr>
          <p:cNvPr id="97" name="Paveikslėlis 96"/>
          <p:cNvPicPr/>
          <p:nvPr/>
        </p:nvPicPr>
        <p:blipFill>
          <a:blip r:embed="rId2"/>
          <a:stretch/>
        </p:blipFill>
        <p:spPr>
          <a:xfrm>
            <a:off x="1656000" y="5400000"/>
            <a:ext cx="1080000" cy="1567080"/>
          </a:xfrm>
          <a:prstGeom prst="rect">
            <a:avLst/>
          </a:prstGeom>
          <a:ln>
            <a:noFill/>
          </a:ln>
        </p:spPr>
      </p:pic>
      <p:pic>
        <p:nvPicPr>
          <p:cNvPr id="98" name="Paveikslėlis 97"/>
          <p:cNvPicPr/>
          <p:nvPr/>
        </p:nvPicPr>
        <p:blipFill>
          <a:blip r:embed="rId2"/>
          <a:stretch/>
        </p:blipFill>
        <p:spPr>
          <a:xfrm>
            <a:off x="3052800" y="5648400"/>
            <a:ext cx="907200" cy="1316880"/>
          </a:xfrm>
          <a:prstGeom prst="rect">
            <a:avLst/>
          </a:prstGeom>
          <a:ln>
            <a:noFill/>
          </a:ln>
        </p:spPr>
      </p:pic>
      <p:pic>
        <p:nvPicPr>
          <p:cNvPr id="99" name="Paveikslėlis 98"/>
          <p:cNvPicPr/>
          <p:nvPr/>
        </p:nvPicPr>
        <p:blipFill>
          <a:blip r:embed="rId2"/>
          <a:stretch/>
        </p:blipFill>
        <p:spPr>
          <a:xfrm>
            <a:off x="4389480" y="5798160"/>
            <a:ext cx="866520" cy="1257840"/>
          </a:xfrm>
          <a:prstGeom prst="rect">
            <a:avLst/>
          </a:prstGeom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6597">
            <a:off x="6366951" y="747804"/>
            <a:ext cx="1594181" cy="145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288</Words>
  <Application>Microsoft Office PowerPoint</Application>
  <PresentationFormat>Pasirinktinai</PresentationFormat>
  <Paragraphs>35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Skaidrių pavadinimai</vt:lpstr>
      </vt:variant>
      <vt:variant>
        <vt:i4>6</vt:i4>
      </vt:variant>
    </vt:vector>
  </HeadingPairs>
  <TitlesOfParts>
    <vt:vector size="8" baseType="lpstr">
      <vt:lpstr>Office Theme</vt:lpstr>
      <vt:lpstr>Office Theme</vt:lpstr>
      <vt:lpstr>PowerPoint pristatymas</vt:lpstr>
      <vt:lpstr>PowerPoint pristatymas</vt:lpstr>
      <vt:lpstr>PowerPoint pristatymas</vt:lpstr>
      <vt:lpstr>PowerPoint pristatymas</vt:lpstr>
      <vt:lpstr>                  Prevencinės programos dalyviai: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Illustration</dc:title>
  <dc:subject/>
  <dc:creator/>
  <dc:description/>
  <cp:lastModifiedBy>Dell3</cp:lastModifiedBy>
  <cp:revision>12</cp:revision>
  <dcterms:created xsi:type="dcterms:W3CDTF">2021-11-30T21:34:01Z</dcterms:created>
  <dcterms:modified xsi:type="dcterms:W3CDTF">2021-12-03T19:29:37Z</dcterms:modified>
  <dc:language>lt-LT</dc:language>
</cp:coreProperties>
</file>